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9" r:id="rId6"/>
    <p:sldId id="317" r:id="rId7"/>
    <p:sldId id="384" r:id="rId8"/>
    <p:sldId id="392" r:id="rId9"/>
    <p:sldId id="277" r:id="rId10"/>
    <p:sldId id="278" r:id="rId11"/>
    <p:sldId id="393" r:id="rId12"/>
    <p:sldId id="394" r:id="rId13"/>
    <p:sldId id="395" r:id="rId14"/>
    <p:sldId id="396" r:id="rId15"/>
    <p:sldId id="397" r:id="rId16"/>
    <p:sldId id="398" r:id="rId17"/>
    <p:sldId id="399" r:id="rId18"/>
    <p:sldId id="400" r:id="rId19"/>
    <p:sldId id="401" r:id="rId20"/>
    <p:sldId id="402" r:id="rId21"/>
    <p:sldId id="405" r:id="rId22"/>
    <p:sldId id="403" r:id="rId23"/>
    <p:sldId id="404" r:id="rId24"/>
    <p:sldId id="406" r:id="rId25"/>
    <p:sldId id="32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104" d="100"/>
          <a:sy n="104" d="100"/>
        </p:scale>
        <p:origin x="144" y="14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2/25/2023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fontScale="90000"/>
          </a:bodyPr>
          <a:lstStyle/>
          <a:p>
            <a:r>
              <a:rPr lang="en-US" dirty="0"/>
              <a:t>CEIS 110 Introduction to Programing</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Lakisha Snipe</a:t>
            </a:r>
          </a:p>
          <a:p>
            <a:r>
              <a:rPr lang="en-US" dirty="0" err="1"/>
              <a:t>Devry</a:t>
            </a:r>
            <a:r>
              <a:rPr lang="en-US" dirty="0"/>
              <a:t> University</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477DF-31AE-29ED-0039-B830DF9C697F}"/>
              </a:ext>
            </a:extLst>
          </p:cNvPr>
          <p:cNvSpPr>
            <a:spLocks noGrp="1"/>
          </p:cNvSpPr>
          <p:nvPr>
            <p:ph type="title"/>
          </p:nvPr>
        </p:nvSpPr>
        <p:spPr/>
        <p:txBody>
          <a:bodyPr/>
          <a:lstStyle/>
          <a:p>
            <a:r>
              <a:rPr lang="en-US" sz="2400" dirty="0"/>
              <a:t>Query to retrieve all columns and all rows</a:t>
            </a:r>
          </a:p>
        </p:txBody>
      </p:sp>
      <p:sp>
        <p:nvSpPr>
          <p:cNvPr id="6" name="Slide Number Placeholder 5">
            <a:extLst>
              <a:ext uri="{FF2B5EF4-FFF2-40B4-BE49-F238E27FC236}">
                <a16:creationId xmlns:a16="http://schemas.microsoft.com/office/drawing/2014/main" id="{4E246BB2-163E-496A-1DC8-A446C7569188}"/>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7" name="Picture Placeholder 9">
            <a:extLst>
              <a:ext uri="{FF2B5EF4-FFF2-40B4-BE49-F238E27FC236}">
                <a16:creationId xmlns:a16="http://schemas.microsoft.com/office/drawing/2014/main" id="{78C9971C-E040-B212-62A6-39305D7C370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381" r="14381"/>
          <a:stretch>
            <a:fillRect/>
          </a:stretch>
        </p:blipFill>
        <p:spPr>
          <a:xfrm>
            <a:off x="549538" y="1108364"/>
            <a:ext cx="8469746" cy="5049116"/>
          </a:xfrm>
        </p:spPr>
      </p:pic>
    </p:spTree>
    <p:extLst>
      <p:ext uri="{BB962C8B-B14F-4D97-AF65-F5344CB8AC3E}">
        <p14:creationId xmlns:p14="http://schemas.microsoft.com/office/powerpoint/2010/main" val="1628121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9C85-52FA-99EF-04FA-DB34471543B8}"/>
              </a:ext>
            </a:extLst>
          </p:cNvPr>
          <p:cNvSpPr>
            <a:spLocks noGrp="1"/>
          </p:cNvSpPr>
          <p:nvPr>
            <p:ph type="title"/>
          </p:nvPr>
        </p:nvSpPr>
        <p:spPr/>
        <p:txBody>
          <a:bodyPr/>
          <a:lstStyle/>
          <a:p>
            <a:r>
              <a:rPr lang="en-US" sz="2400" dirty="0"/>
              <a:t>Query to retrieve lowest and highest temperatures</a:t>
            </a:r>
            <a:br>
              <a:rPr lang="en-US" sz="4800" dirty="0"/>
            </a:br>
            <a:endParaRPr lang="en-US" dirty="0"/>
          </a:p>
        </p:txBody>
      </p:sp>
      <p:sp>
        <p:nvSpPr>
          <p:cNvPr id="6" name="Slide Number Placeholder 5">
            <a:extLst>
              <a:ext uri="{FF2B5EF4-FFF2-40B4-BE49-F238E27FC236}">
                <a16:creationId xmlns:a16="http://schemas.microsoft.com/office/drawing/2014/main" id="{09BD2606-AC47-D1E5-3B7A-253D89AE14D9}"/>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7" name="Picture Placeholder 3">
            <a:extLst>
              <a:ext uri="{FF2B5EF4-FFF2-40B4-BE49-F238E27FC236}">
                <a16:creationId xmlns:a16="http://schemas.microsoft.com/office/drawing/2014/main" id="{24F18405-0806-0022-2F7B-F9797F2A3F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076" r="14381"/>
          <a:stretch/>
        </p:blipFill>
        <p:spPr>
          <a:xfrm>
            <a:off x="157019" y="1499755"/>
            <a:ext cx="7752628" cy="4808970"/>
          </a:xfrm>
        </p:spPr>
      </p:pic>
    </p:spTree>
    <p:extLst>
      <p:ext uri="{BB962C8B-B14F-4D97-AF65-F5344CB8AC3E}">
        <p14:creationId xmlns:p14="http://schemas.microsoft.com/office/powerpoint/2010/main" val="1243964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CE0C-E67F-908A-BA3E-5903EE376442}"/>
              </a:ext>
            </a:extLst>
          </p:cNvPr>
          <p:cNvSpPr>
            <a:spLocks noGrp="1"/>
          </p:cNvSpPr>
          <p:nvPr>
            <p:ph type="title"/>
          </p:nvPr>
        </p:nvSpPr>
        <p:spPr/>
        <p:txBody>
          <a:bodyPr/>
          <a:lstStyle/>
          <a:p>
            <a:r>
              <a:rPr lang="en-US" sz="2400" dirty="0"/>
              <a:t>Query to retrieve all clear days</a:t>
            </a:r>
            <a:br>
              <a:rPr lang="en-US" sz="4800" dirty="0"/>
            </a:br>
            <a:endParaRPr lang="en-US" dirty="0"/>
          </a:p>
        </p:txBody>
      </p:sp>
      <p:sp>
        <p:nvSpPr>
          <p:cNvPr id="6" name="Slide Number Placeholder 5">
            <a:extLst>
              <a:ext uri="{FF2B5EF4-FFF2-40B4-BE49-F238E27FC236}">
                <a16:creationId xmlns:a16="http://schemas.microsoft.com/office/drawing/2014/main" id="{EFC25A47-5994-0BAD-DFCB-2247E1E25A86}"/>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7" name="Picture Placeholder 3">
            <a:extLst>
              <a:ext uri="{FF2B5EF4-FFF2-40B4-BE49-F238E27FC236}">
                <a16:creationId xmlns:a16="http://schemas.microsoft.com/office/drawing/2014/main" id="{4332923D-47D9-C84E-C89A-B2BC9EAF26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076" r="14381"/>
          <a:stretch/>
        </p:blipFill>
        <p:spPr>
          <a:xfrm>
            <a:off x="549538" y="1069253"/>
            <a:ext cx="8585226" cy="5239471"/>
          </a:xfrm>
        </p:spPr>
      </p:pic>
    </p:spTree>
    <p:extLst>
      <p:ext uri="{BB962C8B-B14F-4D97-AF65-F5344CB8AC3E}">
        <p14:creationId xmlns:p14="http://schemas.microsoft.com/office/powerpoint/2010/main" val="219818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0B4A-27DB-1191-3558-2DCEAF6646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0B7110-BEF9-B68A-7450-DDD34E592F14}"/>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CE89B3A5-A4F0-DD0E-FBB9-74C84A5C2FC7}"/>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D06FEB41-294F-F35B-8AE1-249FA64AD8C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6C2E6FD-A78F-5673-DF28-4516E20361D7}"/>
              </a:ext>
            </a:extLst>
          </p:cNvPr>
          <p:cNvSpPr>
            <a:spLocks noGrp="1"/>
          </p:cNvSpPr>
          <p:nvPr>
            <p:ph type="sldNum" sz="quarter" idx="12"/>
          </p:nvPr>
        </p:nvSpPr>
        <p:spPr/>
        <p:txBody>
          <a:bodyPr/>
          <a:lstStyle/>
          <a:p>
            <a:fld id="{DBA1B0FB-D917-4C8C-928F-313BD683BF39}" type="slidenum">
              <a:rPr lang="en-US" smtClean="0"/>
              <a:t>13</a:t>
            </a:fld>
            <a:endParaRPr lang="en-US"/>
          </a:p>
        </p:txBody>
      </p:sp>
      <p:pic>
        <p:nvPicPr>
          <p:cNvPr id="7" name="Picture Placeholder 7" descr="Data Points Digital background">
            <a:extLst>
              <a:ext uri="{FF2B5EF4-FFF2-40B4-BE49-F238E27FC236}">
                <a16:creationId xmlns:a16="http://schemas.microsoft.com/office/drawing/2014/main" id="{D656607E-A607-D443-52A3-B98A91DFCD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6AAAD736-16CE-7C8A-1C69-A365C75093A4}"/>
              </a:ext>
            </a:extLst>
          </p:cNvPr>
          <p:cNvSpPr txBox="1"/>
          <p:nvPr/>
        </p:nvSpPr>
        <p:spPr>
          <a:xfrm>
            <a:off x="2674925" y="694203"/>
            <a:ext cx="6160654" cy="3785652"/>
          </a:xfrm>
          <a:prstGeom prst="rect">
            <a:avLst/>
          </a:prstGeom>
          <a:noFill/>
        </p:spPr>
        <p:txBody>
          <a:bodyPr wrap="square">
            <a:spAutoFit/>
          </a:bodyPr>
          <a:lstStyle/>
          <a:p>
            <a:r>
              <a:rPr lang="en-US" sz="6000"/>
              <a:t>Querying and manipulating data with SQL and Python</a:t>
            </a:r>
            <a:endParaRPr lang="en-US" sz="6000" dirty="0"/>
          </a:p>
        </p:txBody>
      </p:sp>
    </p:spTree>
    <p:extLst>
      <p:ext uri="{BB962C8B-B14F-4D97-AF65-F5344CB8AC3E}">
        <p14:creationId xmlns:p14="http://schemas.microsoft.com/office/powerpoint/2010/main" val="2898242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AD69-8386-3C0C-1A59-E4EEFDAB90B8}"/>
              </a:ext>
            </a:extLst>
          </p:cNvPr>
          <p:cNvSpPr>
            <a:spLocks noGrp="1"/>
          </p:cNvSpPr>
          <p:nvPr>
            <p:ph type="title"/>
          </p:nvPr>
        </p:nvSpPr>
        <p:spPr/>
        <p:txBody>
          <a:bodyPr/>
          <a:lstStyle/>
          <a:p>
            <a:r>
              <a:rPr lang="en-US" sz="2400" dirty="0"/>
              <a:t>ExtractTempHumidity.py Python code.  To record the humidity of my city.</a:t>
            </a:r>
          </a:p>
        </p:txBody>
      </p:sp>
      <p:sp>
        <p:nvSpPr>
          <p:cNvPr id="6" name="Slide Number Placeholder 5">
            <a:extLst>
              <a:ext uri="{FF2B5EF4-FFF2-40B4-BE49-F238E27FC236}">
                <a16:creationId xmlns:a16="http://schemas.microsoft.com/office/drawing/2014/main" id="{0E660363-24D5-8A3C-05BD-221A551B0E98}"/>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7" name="Content Placeholder 6">
            <a:extLst>
              <a:ext uri="{FF2B5EF4-FFF2-40B4-BE49-F238E27FC236}">
                <a16:creationId xmlns:a16="http://schemas.microsoft.com/office/drawing/2014/main" id="{E8AD620B-1741-7308-933B-7279B4D310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207" r="9551"/>
          <a:stretch/>
        </p:blipFill>
        <p:spPr>
          <a:xfrm>
            <a:off x="350981" y="1163782"/>
            <a:ext cx="9014691" cy="5020392"/>
          </a:xfrm>
          <a:prstGeom prst="rect">
            <a:avLst/>
          </a:prstGeom>
        </p:spPr>
      </p:pic>
    </p:spTree>
    <p:extLst>
      <p:ext uri="{BB962C8B-B14F-4D97-AF65-F5344CB8AC3E}">
        <p14:creationId xmlns:p14="http://schemas.microsoft.com/office/powerpoint/2010/main" val="5401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7013-6584-CA7E-60BC-475FF93F9FD5}"/>
              </a:ext>
            </a:extLst>
          </p:cNvPr>
          <p:cNvSpPr>
            <a:spLocks noGrp="1"/>
          </p:cNvSpPr>
          <p:nvPr>
            <p:ph type="title"/>
          </p:nvPr>
        </p:nvSpPr>
        <p:spPr/>
        <p:txBody>
          <a:bodyPr/>
          <a:lstStyle/>
          <a:p>
            <a:r>
              <a:rPr lang="en-US" dirty="0"/>
              <a:t>Taking weather data and charting it into Excel.</a:t>
            </a:r>
          </a:p>
        </p:txBody>
      </p:sp>
      <p:sp>
        <p:nvSpPr>
          <p:cNvPr id="6" name="Slide Number Placeholder 5">
            <a:extLst>
              <a:ext uri="{FF2B5EF4-FFF2-40B4-BE49-F238E27FC236}">
                <a16:creationId xmlns:a16="http://schemas.microsoft.com/office/drawing/2014/main" id="{2913D073-9E15-7427-CD48-7DEB8E4863AC}"/>
              </a:ext>
            </a:extLst>
          </p:cNvPr>
          <p:cNvSpPr>
            <a:spLocks noGrp="1"/>
          </p:cNvSpPr>
          <p:nvPr>
            <p:ph type="sldNum" sz="quarter" idx="12"/>
          </p:nvPr>
        </p:nvSpPr>
        <p:spPr/>
        <p:txBody>
          <a:bodyPr/>
          <a:lstStyle/>
          <a:p>
            <a:fld id="{DBA1B0FB-D917-4C8C-928F-313BD683BF39}" type="slidenum">
              <a:rPr lang="en-US" smtClean="0"/>
              <a:t>15</a:t>
            </a:fld>
            <a:endParaRPr lang="en-US"/>
          </a:p>
        </p:txBody>
      </p:sp>
      <p:pic>
        <p:nvPicPr>
          <p:cNvPr id="7" name="Content Placeholder 6">
            <a:extLst>
              <a:ext uri="{FF2B5EF4-FFF2-40B4-BE49-F238E27FC236}">
                <a16:creationId xmlns:a16="http://schemas.microsoft.com/office/drawing/2014/main" id="{482EB56F-31D3-86E6-B70E-4C462303D6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122" t="2607" r="8879" b="232"/>
          <a:stretch/>
        </p:blipFill>
        <p:spPr>
          <a:xfrm>
            <a:off x="269227" y="1985818"/>
            <a:ext cx="8182046" cy="4322907"/>
          </a:xfrm>
          <a:prstGeom prst="rect">
            <a:avLst/>
          </a:prstGeom>
        </p:spPr>
      </p:pic>
    </p:spTree>
    <p:extLst>
      <p:ext uri="{BB962C8B-B14F-4D97-AF65-F5344CB8AC3E}">
        <p14:creationId xmlns:p14="http://schemas.microsoft.com/office/powerpoint/2010/main" val="1321126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4731-1A34-CC19-C4EA-FE749AAA4A24}"/>
              </a:ext>
            </a:extLst>
          </p:cNvPr>
          <p:cNvSpPr>
            <a:spLocks noGrp="1"/>
          </p:cNvSpPr>
          <p:nvPr>
            <p:ph type="title"/>
          </p:nvPr>
        </p:nvSpPr>
        <p:spPr/>
        <p:txBody>
          <a:bodyPr/>
          <a:lstStyle/>
          <a:p>
            <a:r>
              <a:rPr lang="en-US" sz="2400" dirty="0"/>
              <a:t>Temperature and Humidity Chart</a:t>
            </a:r>
            <a:br>
              <a:rPr lang="en-US" sz="2400" dirty="0"/>
            </a:br>
            <a:r>
              <a:rPr lang="en-US" sz="2400" dirty="0"/>
              <a:t>(Graph).  Taking the information from Python and converting it into a line graph.</a:t>
            </a:r>
          </a:p>
        </p:txBody>
      </p:sp>
      <p:sp>
        <p:nvSpPr>
          <p:cNvPr id="6" name="Slide Number Placeholder 5">
            <a:extLst>
              <a:ext uri="{FF2B5EF4-FFF2-40B4-BE49-F238E27FC236}">
                <a16:creationId xmlns:a16="http://schemas.microsoft.com/office/drawing/2014/main" id="{9DFFE53C-2BA4-46B7-36F3-F95CB6A45922}"/>
              </a:ext>
            </a:extLst>
          </p:cNvPr>
          <p:cNvSpPr>
            <a:spLocks noGrp="1"/>
          </p:cNvSpPr>
          <p:nvPr>
            <p:ph type="sldNum" sz="quarter" idx="12"/>
          </p:nvPr>
        </p:nvSpPr>
        <p:spPr/>
        <p:txBody>
          <a:bodyPr/>
          <a:lstStyle/>
          <a:p>
            <a:fld id="{DBA1B0FB-D917-4C8C-928F-313BD683BF39}" type="slidenum">
              <a:rPr lang="en-US" smtClean="0"/>
              <a:t>16</a:t>
            </a:fld>
            <a:endParaRPr lang="en-US"/>
          </a:p>
        </p:txBody>
      </p:sp>
      <p:pic>
        <p:nvPicPr>
          <p:cNvPr id="7" name="Content Placeholder 6">
            <a:extLst>
              <a:ext uri="{FF2B5EF4-FFF2-40B4-BE49-F238E27FC236}">
                <a16:creationId xmlns:a16="http://schemas.microsoft.com/office/drawing/2014/main" id="{6B990317-317E-1C64-5C79-CF6FFB89C0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364" r="9271" b="3402"/>
          <a:stretch/>
        </p:blipFill>
        <p:spPr>
          <a:xfrm>
            <a:off x="549538" y="1389978"/>
            <a:ext cx="7259782" cy="5117234"/>
          </a:xfrm>
          <a:prstGeom prst="rect">
            <a:avLst/>
          </a:prstGeom>
        </p:spPr>
      </p:pic>
    </p:spTree>
    <p:extLst>
      <p:ext uri="{BB962C8B-B14F-4D97-AF65-F5344CB8AC3E}">
        <p14:creationId xmlns:p14="http://schemas.microsoft.com/office/powerpoint/2010/main" val="1149359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0B4A-27DB-1191-3558-2DCEAF6646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0B7110-BEF9-B68A-7450-DDD34E592F14}"/>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CE89B3A5-A4F0-DD0E-FBB9-74C84A5C2FC7}"/>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D06FEB41-294F-F35B-8AE1-249FA64AD8C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6C2E6FD-A78F-5673-DF28-4516E20361D7}"/>
              </a:ext>
            </a:extLst>
          </p:cNvPr>
          <p:cNvSpPr>
            <a:spLocks noGrp="1"/>
          </p:cNvSpPr>
          <p:nvPr>
            <p:ph type="sldNum" sz="quarter" idx="12"/>
          </p:nvPr>
        </p:nvSpPr>
        <p:spPr/>
        <p:txBody>
          <a:bodyPr/>
          <a:lstStyle/>
          <a:p>
            <a:fld id="{DBA1B0FB-D917-4C8C-928F-313BD683BF39}" type="slidenum">
              <a:rPr lang="en-US" smtClean="0"/>
              <a:t>17</a:t>
            </a:fld>
            <a:endParaRPr lang="en-US"/>
          </a:p>
        </p:txBody>
      </p:sp>
      <p:pic>
        <p:nvPicPr>
          <p:cNvPr id="7" name="Picture Placeholder 7" descr="Data Points Digital background">
            <a:extLst>
              <a:ext uri="{FF2B5EF4-FFF2-40B4-BE49-F238E27FC236}">
                <a16:creationId xmlns:a16="http://schemas.microsoft.com/office/drawing/2014/main" id="{D656607E-A607-D443-52A3-B98A91DFCD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4330"/>
            <a:ext cx="12192000" cy="6858000"/>
          </a:xfrm>
          <a:prstGeom prst="rect">
            <a:avLst/>
          </a:prstGeom>
        </p:spPr>
      </p:pic>
      <p:sp>
        <p:nvSpPr>
          <p:cNvPr id="9" name="TextBox 8">
            <a:extLst>
              <a:ext uri="{FF2B5EF4-FFF2-40B4-BE49-F238E27FC236}">
                <a16:creationId xmlns:a16="http://schemas.microsoft.com/office/drawing/2014/main" id="{6AAAD736-16CE-7C8A-1C69-A365C75093A4}"/>
              </a:ext>
            </a:extLst>
          </p:cNvPr>
          <p:cNvSpPr txBox="1"/>
          <p:nvPr/>
        </p:nvSpPr>
        <p:spPr>
          <a:xfrm>
            <a:off x="2166924" y="196900"/>
            <a:ext cx="8501075" cy="3416320"/>
          </a:xfrm>
          <a:prstGeom prst="rect">
            <a:avLst/>
          </a:prstGeom>
          <a:noFill/>
        </p:spPr>
        <p:txBody>
          <a:bodyPr wrap="square">
            <a:spAutoFit/>
          </a:bodyPr>
          <a:lstStyle/>
          <a:p>
            <a:r>
              <a:rPr lang="en-US" sz="7200" dirty="0"/>
              <a:t>Developing Graphical Models and Interpreting Results</a:t>
            </a:r>
          </a:p>
        </p:txBody>
      </p:sp>
    </p:spTree>
    <p:extLst>
      <p:ext uri="{BB962C8B-B14F-4D97-AF65-F5344CB8AC3E}">
        <p14:creationId xmlns:p14="http://schemas.microsoft.com/office/powerpoint/2010/main" val="342983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54AB-3D94-E3D0-F15D-94B8C3532DCC}"/>
              </a:ext>
            </a:extLst>
          </p:cNvPr>
          <p:cNvSpPr>
            <a:spLocks noGrp="1"/>
          </p:cNvSpPr>
          <p:nvPr>
            <p:ph type="title"/>
          </p:nvPr>
        </p:nvSpPr>
        <p:spPr/>
        <p:txBody>
          <a:bodyPr/>
          <a:lstStyle/>
          <a:p>
            <a:r>
              <a:rPr lang="en-US" sz="2400" dirty="0"/>
              <a:t>Code and screen shot to find results of humidity  in my city using a box graph.</a:t>
            </a:r>
          </a:p>
        </p:txBody>
      </p:sp>
      <p:sp>
        <p:nvSpPr>
          <p:cNvPr id="6" name="Slide Number Placeholder 5">
            <a:extLst>
              <a:ext uri="{FF2B5EF4-FFF2-40B4-BE49-F238E27FC236}">
                <a16:creationId xmlns:a16="http://schemas.microsoft.com/office/drawing/2014/main" id="{C6E45D93-3DEC-85F3-6FF8-79500668B8BE}"/>
              </a:ext>
            </a:extLst>
          </p:cNvPr>
          <p:cNvSpPr>
            <a:spLocks noGrp="1"/>
          </p:cNvSpPr>
          <p:nvPr>
            <p:ph type="sldNum" sz="quarter" idx="12"/>
          </p:nvPr>
        </p:nvSpPr>
        <p:spPr/>
        <p:txBody>
          <a:bodyPr/>
          <a:lstStyle/>
          <a:p>
            <a:fld id="{DBA1B0FB-D917-4C8C-928F-313BD683BF39}" type="slidenum">
              <a:rPr lang="en-US" smtClean="0"/>
              <a:t>18</a:t>
            </a:fld>
            <a:endParaRPr lang="en-US"/>
          </a:p>
        </p:txBody>
      </p:sp>
      <p:sp>
        <p:nvSpPr>
          <p:cNvPr id="7" name="TextBox 7">
            <a:extLst>
              <a:ext uri="{FF2B5EF4-FFF2-40B4-BE49-F238E27FC236}">
                <a16:creationId xmlns:a16="http://schemas.microsoft.com/office/drawing/2014/main" id="{958C6722-9DC5-F552-B4B6-08ABB2C45AA8}"/>
              </a:ext>
            </a:extLst>
          </p:cNvPr>
          <p:cNvSpPr txBox="1">
            <a:spLocks noGrp="1"/>
          </p:cNvSpPr>
          <p:nvPr>
            <p:ph idx="1"/>
          </p:nvPr>
        </p:nvSpPr>
        <p:spPr>
          <a:xfrm>
            <a:off x="550863" y="2113199"/>
            <a:ext cx="11090274" cy="30274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buNone/>
            </a:pPr>
            <a:r>
              <a:rPr lang="en-US" sz="1400" dirty="0"/>
              <a:t>     import pandas as pd</a:t>
            </a:r>
          </a:p>
          <a:p>
            <a:r>
              <a:rPr lang="en-US" sz="1400" dirty="0"/>
              <a:t>import </a:t>
            </a:r>
            <a:r>
              <a:rPr lang="en-US" sz="1400" dirty="0" err="1"/>
              <a:t>matplotlib.pyplot</a:t>
            </a:r>
            <a:r>
              <a:rPr lang="en-US" sz="1400" dirty="0"/>
              <a:t> as </a:t>
            </a:r>
            <a:r>
              <a:rPr lang="en-US" sz="1400" dirty="0" err="1"/>
              <a:t>plt</a:t>
            </a:r>
            <a:endParaRPr lang="en-US" sz="1400" dirty="0"/>
          </a:p>
          <a:p>
            <a:r>
              <a:rPr lang="en-US" sz="1400" dirty="0"/>
              <a:t>df2 = </a:t>
            </a:r>
            <a:r>
              <a:rPr lang="en-US" sz="1400" dirty="0" err="1"/>
              <a:t>pd.read_csv</a:t>
            </a:r>
            <a:r>
              <a:rPr lang="en-US" sz="1400" dirty="0"/>
              <a:t>("formatdata2.csv")</a:t>
            </a:r>
          </a:p>
          <a:p>
            <a:r>
              <a:rPr lang="en-US" sz="1400" dirty="0"/>
              <a:t>df2.boxplot(); </a:t>
            </a:r>
            <a:r>
              <a:rPr lang="en-US" sz="1400" dirty="0" err="1"/>
              <a:t>plt.suptitle</a:t>
            </a:r>
            <a:r>
              <a:rPr lang="en-US" sz="1400" dirty="0"/>
              <a:t>('Period 2 box plot')</a:t>
            </a:r>
          </a:p>
          <a:p>
            <a:r>
              <a:rPr lang="en-US" sz="1400" dirty="0" err="1"/>
              <a:t>plt.show</a:t>
            </a:r>
            <a:r>
              <a:rPr lang="en-US" sz="1400" dirty="0"/>
              <a:t>()</a:t>
            </a:r>
          </a:p>
          <a:p>
            <a:r>
              <a:rPr lang="en-US" sz="1400" dirty="0"/>
              <a:t>print(df2.describe())</a:t>
            </a:r>
          </a:p>
          <a:p>
            <a:r>
              <a:rPr lang="en-US" sz="1400" dirty="0"/>
              <a:t>print(df2.info())</a:t>
            </a:r>
          </a:p>
        </p:txBody>
      </p:sp>
      <p:pic>
        <p:nvPicPr>
          <p:cNvPr id="8" name="Picture 7">
            <a:extLst>
              <a:ext uri="{FF2B5EF4-FFF2-40B4-BE49-F238E27FC236}">
                <a16:creationId xmlns:a16="http://schemas.microsoft.com/office/drawing/2014/main" id="{57D75CBB-32E4-FDF4-3752-B430F181E871}"/>
              </a:ext>
            </a:extLst>
          </p:cNvPr>
          <p:cNvPicPr>
            <a:picLocks noGrp="1" noChangeAspect="1"/>
          </p:cNvPicPr>
          <p:nvPr/>
        </p:nvPicPr>
        <p:blipFill rotWithShape="1">
          <a:blip r:embed="rId2"/>
          <a:srcRect l="3226" r="3226"/>
          <a:stretch/>
        </p:blipFill>
        <p:spPr>
          <a:xfrm>
            <a:off x="4230255" y="1987192"/>
            <a:ext cx="7065818" cy="3677942"/>
          </a:xfrm>
          <a:prstGeom prst="rect">
            <a:avLst/>
          </a:prstGeom>
        </p:spPr>
      </p:pic>
    </p:spTree>
    <p:extLst>
      <p:ext uri="{BB962C8B-B14F-4D97-AF65-F5344CB8AC3E}">
        <p14:creationId xmlns:p14="http://schemas.microsoft.com/office/powerpoint/2010/main" val="1884267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F0F96-4D9F-F405-6AD9-F6B15B951E35}"/>
              </a:ext>
            </a:extLst>
          </p:cNvPr>
          <p:cNvSpPr>
            <a:spLocks noGrp="1"/>
          </p:cNvSpPr>
          <p:nvPr>
            <p:ph type="title"/>
          </p:nvPr>
        </p:nvSpPr>
        <p:spPr/>
        <p:txBody>
          <a:bodyPr/>
          <a:lstStyle/>
          <a:p>
            <a:r>
              <a:rPr lang="en-US" sz="2400" dirty="0"/>
              <a:t>Plot and code used to generate information for a histogram of humidity</a:t>
            </a:r>
          </a:p>
        </p:txBody>
      </p:sp>
      <p:sp>
        <p:nvSpPr>
          <p:cNvPr id="3" name="Content Placeholder 2">
            <a:extLst>
              <a:ext uri="{FF2B5EF4-FFF2-40B4-BE49-F238E27FC236}">
                <a16:creationId xmlns:a16="http://schemas.microsoft.com/office/drawing/2014/main" id="{3374D491-90C3-DD51-F111-E88A1ACD23EA}"/>
              </a:ext>
            </a:extLst>
          </p:cNvPr>
          <p:cNvSpPr>
            <a:spLocks noGrp="1"/>
          </p:cNvSpPr>
          <p:nvPr>
            <p:ph idx="1"/>
          </p:nvPr>
        </p:nvSpPr>
        <p:spPr/>
        <p:txBody>
          <a:bodyPr/>
          <a:lstStyle/>
          <a:p>
            <a:r>
              <a:rPr lang="en-US" sz="1600" dirty="0"/>
              <a:t>import pandas as pd</a:t>
            </a:r>
          </a:p>
          <a:p>
            <a:r>
              <a:rPr lang="en-US" sz="1600" dirty="0"/>
              <a:t>import </a:t>
            </a:r>
            <a:r>
              <a:rPr lang="en-US" sz="1600" dirty="0" err="1"/>
              <a:t>matplotlib.pyplot</a:t>
            </a:r>
            <a:r>
              <a:rPr lang="en-US" sz="1600" dirty="0"/>
              <a:t> as </a:t>
            </a:r>
            <a:r>
              <a:rPr lang="en-US" sz="1600" dirty="0" err="1"/>
              <a:t>plt</a:t>
            </a:r>
            <a:endParaRPr lang="en-US" sz="1600" dirty="0"/>
          </a:p>
          <a:p>
            <a:r>
              <a:rPr lang="en-US" sz="1600" dirty="0"/>
              <a:t>df1 = </a:t>
            </a:r>
            <a:r>
              <a:rPr lang="en-US" sz="1600" dirty="0" err="1"/>
              <a:t>pd.read_csv</a:t>
            </a:r>
            <a:r>
              <a:rPr lang="en-US" sz="1600" dirty="0"/>
              <a:t>("formatdata.csv")</a:t>
            </a:r>
          </a:p>
          <a:p>
            <a:r>
              <a:rPr lang="en-US" sz="1600" dirty="0"/>
              <a:t>df2 = </a:t>
            </a:r>
            <a:r>
              <a:rPr lang="en-US" sz="1600" dirty="0" err="1"/>
              <a:t>pd.read_csv</a:t>
            </a:r>
            <a:r>
              <a:rPr lang="en-US" sz="1600" dirty="0"/>
              <a:t>("formatdata2.csv")</a:t>
            </a:r>
          </a:p>
          <a:p>
            <a:r>
              <a:rPr lang="en-US" sz="1600" dirty="0"/>
              <a:t>df2['Fahrenheit'].hist(bins=10, alpha=0.5); </a:t>
            </a:r>
            <a:r>
              <a:rPr lang="en-US" sz="1600" dirty="0" err="1"/>
              <a:t>plt.suptitle</a:t>
            </a:r>
            <a:r>
              <a:rPr lang="en-US" sz="1600" dirty="0"/>
              <a:t>('Histogram of Humidity')</a:t>
            </a:r>
          </a:p>
          <a:p>
            <a:r>
              <a:rPr lang="en-US" sz="1600" dirty="0" err="1"/>
              <a:t>plt.show</a:t>
            </a:r>
            <a:r>
              <a:rPr lang="en-US" sz="1600" dirty="0"/>
              <a:t>()</a:t>
            </a:r>
          </a:p>
          <a:p>
            <a:endParaRPr lang="en-US" dirty="0"/>
          </a:p>
        </p:txBody>
      </p:sp>
      <p:sp>
        <p:nvSpPr>
          <p:cNvPr id="6" name="Slide Number Placeholder 5">
            <a:extLst>
              <a:ext uri="{FF2B5EF4-FFF2-40B4-BE49-F238E27FC236}">
                <a16:creationId xmlns:a16="http://schemas.microsoft.com/office/drawing/2014/main" id="{FB5129C0-B26E-34AA-C7C6-49FE409ABA32}"/>
              </a:ext>
            </a:extLst>
          </p:cNvPr>
          <p:cNvSpPr>
            <a:spLocks noGrp="1"/>
          </p:cNvSpPr>
          <p:nvPr>
            <p:ph type="sldNum" sz="quarter" idx="12"/>
          </p:nvPr>
        </p:nvSpPr>
        <p:spPr/>
        <p:txBody>
          <a:bodyPr/>
          <a:lstStyle/>
          <a:p>
            <a:fld id="{DBA1B0FB-D917-4C8C-928F-313BD683BF39}" type="slidenum">
              <a:rPr lang="en-US" smtClean="0"/>
              <a:t>19</a:t>
            </a:fld>
            <a:endParaRPr lang="en-US"/>
          </a:p>
        </p:txBody>
      </p:sp>
      <p:pic>
        <p:nvPicPr>
          <p:cNvPr id="7" name="Picture Placeholder 7">
            <a:extLst>
              <a:ext uri="{FF2B5EF4-FFF2-40B4-BE49-F238E27FC236}">
                <a16:creationId xmlns:a16="http://schemas.microsoft.com/office/drawing/2014/main" id="{6C9D5D31-1F3D-9AA8-B248-65B81181834F}"/>
              </a:ext>
            </a:extLst>
          </p:cNvPr>
          <p:cNvPicPr>
            <a:picLocks noChangeAspect="1"/>
          </p:cNvPicPr>
          <p:nvPr/>
        </p:nvPicPr>
        <p:blipFill rotWithShape="1">
          <a:blip r:embed="rId2"/>
          <a:srcRect l="2336" r="2336"/>
          <a:stretch/>
        </p:blipFill>
        <p:spPr>
          <a:xfrm>
            <a:off x="7282004" y="1469736"/>
            <a:ext cx="4711670" cy="3720377"/>
          </a:xfrm>
          <a:prstGeom prst="rect">
            <a:avLst/>
          </a:prstGeom>
        </p:spPr>
      </p:pic>
    </p:spTree>
    <p:extLst>
      <p:ext uri="{BB962C8B-B14F-4D97-AF65-F5344CB8AC3E}">
        <p14:creationId xmlns:p14="http://schemas.microsoft.com/office/powerpoint/2010/main" val="1618725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119273"/>
            <a:ext cx="3565524" cy="645902"/>
          </a:xfrm>
        </p:spPr>
        <p:txBody>
          <a:bodyPr/>
          <a:lstStyle/>
          <a:p>
            <a:r>
              <a:rPr lang="en-US" dirty="0"/>
              <a:t>Introduction</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478435" y="765175"/>
            <a:ext cx="3565525" cy="3415519"/>
          </a:xfrm>
        </p:spPr>
        <p:txBody>
          <a:bodyPr/>
          <a:lstStyle/>
          <a:p>
            <a:r>
              <a:rPr lang="en-US" sz="1400" b="0" i="0" dirty="0">
                <a:solidFill>
                  <a:srgbClr val="D1D5DB"/>
                </a:solidFill>
                <a:effectLst/>
                <a:latin typeface="Söhne"/>
              </a:rPr>
              <a:t>Python is an easy-to-learn, versatile, and in-demand programming language with a strong community and vast library of modules. It's a valuable skill for students preparing for the job market.</a:t>
            </a:r>
          </a:p>
          <a:p>
            <a:r>
              <a:rPr lang="en-US" sz="1400" b="0" i="0" dirty="0">
                <a:solidFill>
                  <a:srgbClr val="D1D5DB"/>
                </a:solidFill>
                <a:effectLst/>
                <a:latin typeface="Söhne"/>
              </a:rPr>
              <a:t>Python is a popular high-level programming language that is widely used for various purposes, including web development, scientific computing, data analysis, artificial intelligence, and machine learning. It has a simple and easy-to-understand syntax, making it an ideal language for beginners to learn. Python is open-source, free to use, and has a large community of developers who contribute to its development and maintenance.</a:t>
            </a:r>
          </a:p>
          <a:p>
            <a:endParaRPr lang="en-US" sz="1100"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97CE-FF62-0BBE-E6B5-E45E243449D1}"/>
              </a:ext>
            </a:extLst>
          </p:cNvPr>
          <p:cNvSpPr>
            <a:spLocks noGrp="1"/>
          </p:cNvSpPr>
          <p:nvPr>
            <p:ph type="title"/>
          </p:nvPr>
        </p:nvSpPr>
        <p:spPr/>
        <p:txBody>
          <a:bodyPr/>
          <a:lstStyle/>
          <a:p>
            <a:r>
              <a:rPr lang="en-US" sz="2400" dirty="0"/>
              <a:t>Analysis</a:t>
            </a:r>
          </a:p>
        </p:txBody>
      </p:sp>
      <p:sp>
        <p:nvSpPr>
          <p:cNvPr id="3" name="Content Placeholder 2">
            <a:extLst>
              <a:ext uri="{FF2B5EF4-FFF2-40B4-BE49-F238E27FC236}">
                <a16:creationId xmlns:a16="http://schemas.microsoft.com/office/drawing/2014/main" id="{8BF92062-CB09-7E60-8D4B-9CAF5C184F42}"/>
              </a:ext>
            </a:extLst>
          </p:cNvPr>
          <p:cNvSpPr>
            <a:spLocks noGrp="1"/>
          </p:cNvSpPr>
          <p:nvPr>
            <p:ph idx="1"/>
          </p:nvPr>
        </p:nvSpPr>
        <p:spPr>
          <a:xfrm>
            <a:off x="549538" y="903235"/>
            <a:ext cx="3079028" cy="3979625"/>
          </a:xfrm>
        </p:spPr>
        <p:txBody>
          <a:bodyPr/>
          <a:lstStyle/>
          <a:p>
            <a:pPr marL="285750" indent="-285750">
              <a:buFont typeface="Arial" panose="020B0604020202020204" pitchFamily="34" charset="0"/>
              <a:buChar char="•"/>
            </a:pPr>
            <a:r>
              <a:rPr lang="en-US" sz="1400" dirty="0"/>
              <a:t>Think of your own question and create a chart/graph to answer it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Your own question:</a:t>
            </a:r>
          </a:p>
          <a:p>
            <a:pPr marL="285750" indent="-285750">
              <a:buFont typeface="Arial" panose="020B0604020202020204" pitchFamily="34" charset="0"/>
              <a:buChar char="•"/>
            </a:pPr>
            <a:r>
              <a:rPr lang="en-US" sz="1400" dirty="0"/>
              <a:t>What are the differences in humidity between the two periods?  Throughout period one the humidity was more unstable where in period two in the beginning of the week it went from 50 to a little over 80 and kind of stayed more consistent between 90 and 100 until the end of the week when it dipped back down to around 50</a:t>
            </a:r>
          </a:p>
          <a:p>
            <a:pPr marL="285750" indent="-285750">
              <a:buFont typeface="Arial" panose="020B0604020202020204" pitchFamily="34" charset="0"/>
              <a:buChar char="•"/>
            </a:pPr>
            <a:endParaRPr lang="en-US" dirty="0"/>
          </a:p>
          <a:p>
            <a:endParaRPr lang="en-US" dirty="0"/>
          </a:p>
        </p:txBody>
      </p:sp>
      <p:sp>
        <p:nvSpPr>
          <p:cNvPr id="6" name="Slide Number Placeholder 5">
            <a:extLst>
              <a:ext uri="{FF2B5EF4-FFF2-40B4-BE49-F238E27FC236}">
                <a16:creationId xmlns:a16="http://schemas.microsoft.com/office/drawing/2014/main" id="{813C9599-08D8-E969-A02D-2CDB0F6FDF02}"/>
              </a:ext>
            </a:extLst>
          </p:cNvPr>
          <p:cNvSpPr>
            <a:spLocks noGrp="1"/>
          </p:cNvSpPr>
          <p:nvPr>
            <p:ph type="sldNum" sz="quarter" idx="12"/>
          </p:nvPr>
        </p:nvSpPr>
        <p:spPr/>
        <p:txBody>
          <a:bodyPr/>
          <a:lstStyle/>
          <a:p>
            <a:fld id="{DBA1B0FB-D917-4C8C-928F-313BD683BF39}" type="slidenum">
              <a:rPr lang="en-US" smtClean="0"/>
              <a:t>20</a:t>
            </a:fld>
            <a:endParaRPr lang="en-US"/>
          </a:p>
        </p:txBody>
      </p:sp>
      <p:pic>
        <p:nvPicPr>
          <p:cNvPr id="7" name="Picture 6">
            <a:extLst>
              <a:ext uri="{FF2B5EF4-FFF2-40B4-BE49-F238E27FC236}">
                <a16:creationId xmlns:a16="http://schemas.microsoft.com/office/drawing/2014/main" id="{D7F052E5-434C-ADDD-5CAF-6D389E7CB152}"/>
              </a:ext>
            </a:extLst>
          </p:cNvPr>
          <p:cNvPicPr>
            <a:picLocks noChangeAspect="1"/>
          </p:cNvPicPr>
          <p:nvPr/>
        </p:nvPicPr>
        <p:blipFill>
          <a:blip r:embed="rId2"/>
          <a:stretch>
            <a:fillRect/>
          </a:stretch>
        </p:blipFill>
        <p:spPr>
          <a:xfrm>
            <a:off x="4378036" y="549275"/>
            <a:ext cx="7333673" cy="5168034"/>
          </a:xfrm>
          <a:prstGeom prst="rect">
            <a:avLst/>
          </a:prstGeom>
        </p:spPr>
      </p:pic>
    </p:spTree>
    <p:extLst>
      <p:ext uri="{BB962C8B-B14F-4D97-AF65-F5344CB8AC3E}">
        <p14:creationId xmlns:p14="http://schemas.microsoft.com/office/powerpoint/2010/main" val="2750657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E4EB-08E0-C691-429C-9C8B1C5DD546}"/>
              </a:ext>
            </a:extLst>
          </p:cNvPr>
          <p:cNvSpPr>
            <a:spLocks noGrp="1"/>
          </p:cNvSpPr>
          <p:nvPr>
            <p:ph type="title"/>
          </p:nvPr>
        </p:nvSpPr>
        <p:spPr/>
        <p:txBody>
          <a:bodyPr/>
          <a:lstStyle/>
          <a:p>
            <a:r>
              <a:rPr lang="en-US" sz="2400" dirty="0"/>
              <a:t>Prediction Using Data Analytics from the information that was gathered from my plots using my zip code.</a:t>
            </a:r>
            <a:br>
              <a:rPr lang="en-US" sz="4800" dirty="0"/>
            </a:br>
            <a:endParaRPr lang="en-US" dirty="0"/>
          </a:p>
        </p:txBody>
      </p:sp>
      <p:sp>
        <p:nvSpPr>
          <p:cNvPr id="3" name="Content Placeholder 2">
            <a:extLst>
              <a:ext uri="{FF2B5EF4-FFF2-40B4-BE49-F238E27FC236}">
                <a16:creationId xmlns:a16="http://schemas.microsoft.com/office/drawing/2014/main" id="{75ACA61E-8B53-A6E3-736D-6112C7A89344}"/>
              </a:ext>
            </a:extLst>
          </p:cNvPr>
          <p:cNvSpPr>
            <a:spLocks noGrp="1"/>
          </p:cNvSpPr>
          <p:nvPr>
            <p:ph idx="1"/>
          </p:nvPr>
        </p:nvSpPr>
        <p:spPr/>
        <p:txBody>
          <a:bodyPr/>
          <a:lstStyle/>
          <a:p>
            <a:pPr marL="285750" indent="-285750">
              <a:buFont typeface="Arial" panose="020B0604020202020204" pitchFamily="34" charset="0"/>
              <a:buChar char="•"/>
            </a:pPr>
            <a:r>
              <a:rPr lang="en-US" dirty="0"/>
              <a:t>Develop a prediction based on the data. What variations in temperature and humidity do you expect over the next few hours or days? How would humidity change if temperature goes up or down?</a:t>
            </a:r>
          </a:p>
          <a:p>
            <a:r>
              <a:rPr lang="en-US" dirty="0"/>
              <a:t>Based on the temperature the humidity is going to increase.  From experience during this time of year the warmer it is the likely hood of it raining and it being more humid than usual for this time of year.</a:t>
            </a:r>
          </a:p>
          <a:p>
            <a:endParaRPr lang="en-US" dirty="0"/>
          </a:p>
        </p:txBody>
      </p:sp>
      <p:sp>
        <p:nvSpPr>
          <p:cNvPr id="4" name="Date Placeholder 3">
            <a:extLst>
              <a:ext uri="{FF2B5EF4-FFF2-40B4-BE49-F238E27FC236}">
                <a16:creationId xmlns:a16="http://schemas.microsoft.com/office/drawing/2014/main" id="{17BDD886-7FEB-1460-7E08-9B04DEB14307}"/>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203E5F7A-8859-1BC5-4D34-80B3B338F13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B6C6055-8762-148C-E985-CCDBBDB86A1A}"/>
              </a:ext>
            </a:extLst>
          </p:cNvPr>
          <p:cNvSpPr>
            <a:spLocks noGrp="1"/>
          </p:cNvSpPr>
          <p:nvPr>
            <p:ph type="sldNum" sz="quarter" idx="12"/>
          </p:nvPr>
        </p:nvSpPr>
        <p:spPr/>
        <p:txBody>
          <a:bodyPr/>
          <a:lstStyle/>
          <a:p>
            <a:fld id="{DBA1B0FB-D917-4C8C-928F-313BD683BF39}" type="slidenum">
              <a:rPr lang="en-US" smtClean="0"/>
              <a:t>21</a:t>
            </a:fld>
            <a:endParaRPr lang="en-US"/>
          </a:p>
        </p:txBody>
      </p:sp>
    </p:spTree>
    <p:extLst>
      <p:ext uri="{BB962C8B-B14F-4D97-AF65-F5344CB8AC3E}">
        <p14:creationId xmlns:p14="http://schemas.microsoft.com/office/powerpoint/2010/main" val="2303307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Challenges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16230" y="3935845"/>
            <a:ext cx="6221412" cy="1563688"/>
          </a:xfrm>
        </p:spPr>
        <p:txBody>
          <a:bodyPr>
            <a:noAutofit/>
          </a:bodyPr>
          <a:lstStyle/>
          <a:p>
            <a:r>
              <a:rPr lang="en-US" sz="1200" dirty="0"/>
              <a:t>The challenges I had with learning Python coding was just understanding the language over all.  Some things were easy to grasp and other commands were very difficult especially this being an accelerated program.  I believe with more training and practice I will be proficient in Python and have the confidence to go out in the real world and perform very well.  There are many careers I could obtain with the knowledge that I learned with Python being that it is a very popular coding language.  I could make custom websites and apps for clients. I could write programs for back end technology for Cyber Security.  There are lots of advantages also because I think it will be easier for me to learn other coding languages similar to Python.</a:t>
            </a:r>
          </a:p>
          <a:p>
            <a:r>
              <a:rPr lang="en-US" sz="1200" b="0" i="0" dirty="0">
                <a:solidFill>
                  <a:srgbClr val="D1D5DB"/>
                </a:solidFill>
                <a:effectLst/>
                <a:latin typeface="Söhne"/>
              </a:rPr>
              <a:t>In conclusion, Python's simplicity, versatility, and community-driven development have made it a popular high-level programming language. Its widespread use in various industries, coupled with its open-source nature and large community of developers, make it an excellent choice for both beginners and experienced programmers.</a:t>
            </a:r>
            <a:endParaRPr lang="en-US" sz="1200"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521561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dirty="0"/>
              <a:t>Downloading weather data</a:t>
            </a:r>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185825" y="375707"/>
            <a:ext cx="4500562" cy="1562959"/>
          </a:xfrm>
        </p:spPr>
        <p:txBody>
          <a:bodyPr/>
          <a:lstStyle/>
          <a:p>
            <a:r>
              <a:rPr lang="en-US" sz="2800" dirty="0"/>
              <a:t>Design and Library setup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176598" y="1160673"/>
            <a:ext cx="6221412" cy="1563688"/>
          </a:xfrm>
          <a:noFill/>
        </p:spPr>
        <p:txBody>
          <a:bodyPr>
            <a:noAutofit/>
          </a:bodyPr>
          <a:lstStyle/>
          <a:p>
            <a:r>
              <a:rPr lang="en-US" sz="1400" dirty="0"/>
              <a:t>In this Project we created something called a flow chart.</a:t>
            </a:r>
          </a:p>
          <a:p>
            <a:r>
              <a:rPr lang="en-US" sz="1400" dirty="0"/>
              <a:t>A flowchart graphically represents the flow of a program. </a:t>
            </a:r>
          </a:p>
          <a:p>
            <a:endParaRPr lang="en-US" sz="1400" dirty="0"/>
          </a:p>
          <a:p>
            <a:r>
              <a:rPr lang="en-US" sz="1400" dirty="0"/>
              <a:t>1. Install Python Modules</a:t>
            </a:r>
          </a:p>
          <a:p>
            <a:r>
              <a:rPr lang="en-US" sz="1400" dirty="0"/>
              <a:t>2. Download Weather Data to a Database</a:t>
            </a:r>
          </a:p>
          <a:p>
            <a:r>
              <a:rPr lang="en-US" sz="1400" dirty="0"/>
              <a:t>3. Extract Weather Data to CVS file</a:t>
            </a:r>
          </a:p>
          <a:p>
            <a:r>
              <a:rPr lang="en-US" sz="1400" dirty="0"/>
              <a:t>4. Cleanse Weather Data</a:t>
            </a:r>
          </a:p>
          <a:p>
            <a:r>
              <a:rPr lang="en-US" sz="1400" dirty="0"/>
              <a:t>5. Use Excel to manipulate the data</a:t>
            </a:r>
          </a:p>
          <a:p>
            <a:r>
              <a:rPr lang="en-US" sz="1400" dirty="0"/>
              <a:t>6. Use Python Data analytics modules to develop graphical modules</a:t>
            </a:r>
          </a:p>
        </p:txBody>
      </p:sp>
      <p:sp>
        <p:nvSpPr>
          <p:cNvPr id="17" name="Oval 16">
            <a:extLst>
              <a:ext uri="{FF2B5EF4-FFF2-40B4-BE49-F238E27FC236}">
                <a16:creationId xmlns:a16="http://schemas.microsoft.com/office/drawing/2014/main" id="{3B019006-A5A4-9A2A-91DC-71FD56F7D0D3}"/>
              </a:ext>
            </a:extLst>
          </p:cNvPr>
          <p:cNvSpPr/>
          <p:nvPr/>
        </p:nvSpPr>
        <p:spPr>
          <a:xfrm>
            <a:off x="7877443" y="139361"/>
            <a:ext cx="2071420" cy="705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19" name="Oval 18">
            <a:extLst>
              <a:ext uri="{FF2B5EF4-FFF2-40B4-BE49-F238E27FC236}">
                <a16:creationId xmlns:a16="http://schemas.microsoft.com/office/drawing/2014/main" id="{063F28FA-9200-44BB-089C-16A6FC523A2F}"/>
              </a:ext>
            </a:extLst>
          </p:cNvPr>
          <p:cNvSpPr/>
          <p:nvPr/>
        </p:nvSpPr>
        <p:spPr>
          <a:xfrm>
            <a:off x="7863592" y="5956097"/>
            <a:ext cx="2071420" cy="705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21" name="Rectangle 20">
            <a:extLst>
              <a:ext uri="{FF2B5EF4-FFF2-40B4-BE49-F238E27FC236}">
                <a16:creationId xmlns:a16="http://schemas.microsoft.com/office/drawing/2014/main" id="{F39480B6-88EF-7FB1-F680-3ACCC9364CF3}"/>
              </a:ext>
            </a:extLst>
          </p:cNvPr>
          <p:cNvSpPr/>
          <p:nvPr/>
        </p:nvSpPr>
        <p:spPr>
          <a:xfrm>
            <a:off x="7903022" y="910001"/>
            <a:ext cx="2071420" cy="705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Install Python Modules</a:t>
            </a:r>
          </a:p>
        </p:txBody>
      </p:sp>
      <p:sp>
        <p:nvSpPr>
          <p:cNvPr id="22" name="Rectangle 21">
            <a:extLst>
              <a:ext uri="{FF2B5EF4-FFF2-40B4-BE49-F238E27FC236}">
                <a16:creationId xmlns:a16="http://schemas.microsoft.com/office/drawing/2014/main" id="{7F7AAB90-C121-5693-67D9-989BF06B8B81}"/>
              </a:ext>
            </a:extLst>
          </p:cNvPr>
          <p:cNvSpPr/>
          <p:nvPr/>
        </p:nvSpPr>
        <p:spPr>
          <a:xfrm>
            <a:off x="7315200" y="5118550"/>
            <a:ext cx="3115855" cy="705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Python data analytics modules to develop graphical models</a:t>
            </a:r>
          </a:p>
        </p:txBody>
      </p:sp>
      <p:sp>
        <p:nvSpPr>
          <p:cNvPr id="24" name="Rectangle 23">
            <a:extLst>
              <a:ext uri="{FF2B5EF4-FFF2-40B4-BE49-F238E27FC236}">
                <a16:creationId xmlns:a16="http://schemas.microsoft.com/office/drawing/2014/main" id="{5EB8F86D-2D4C-7A21-FAE7-1151FBC1CB56}"/>
              </a:ext>
            </a:extLst>
          </p:cNvPr>
          <p:cNvSpPr/>
          <p:nvPr/>
        </p:nvSpPr>
        <p:spPr>
          <a:xfrm>
            <a:off x="7731963" y="4281003"/>
            <a:ext cx="2208903" cy="705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Excel to manipulate the Data</a:t>
            </a:r>
          </a:p>
        </p:txBody>
      </p:sp>
      <p:sp>
        <p:nvSpPr>
          <p:cNvPr id="26" name="Rectangle 25">
            <a:extLst>
              <a:ext uri="{FF2B5EF4-FFF2-40B4-BE49-F238E27FC236}">
                <a16:creationId xmlns:a16="http://schemas.microsoft.com/office/drawing/2014/main" id="{6AD3BC76-1DF7-E421-C42E-432D5D24FAFC}"/>
              </a:ext>
            </a:extLst>
          </p:cNvPr>
          <p:cNvSpPr/>
          <p:nvPr/>
        </p:nvSpPr>
        <p:spPr>
          <a:xfrm>
            <a:off x="7849731" y="3443456"/>
            <a:ext cx="2071420" cy="705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Cleanse Weather Data</a:t>
            </a:r>
          </a:p>
        </p:txBody>
      </p:sp>
      <p:sp>
        <p:nvSpPr>
          <p:cNvPr id="27" name="Rectangle 26">
            <a:extLst>
              <a:ext uri="{FF2B5EF4-FFF2-40B4-BE49-F238E27FC236}">
                <a16:creationId xmlns:a16="http://schemas.microsoft.com/office/drawing/2014/main" id="{9192CD7D-9CE7-8923-E561-4B9D2787AD80}"/>
              </a:ext>
            </a:extLst>
          </p:cNvPr>
          <p:cNvSpPr/>
          <p:nvPr/>
        </p:nvSpPr>
        <p:spPr>
          <a:xfrm>
            <a:off x="7712247" y="2590579"/>
            <a:ext cx="2346388" cy="705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 Weather Data into CSV file</a:t>
            </a:r>
          </a:p>
        </p:txBody>
      </p:sp>
      <p:sp>
        <p:nvSpPr>
          <p:cNvPr id="28" name="Rectangle 27">
            <a:extLst>
              <a:ext uri="{FF2B5EF4-FFF2-40B4-BE49-F238E27FC236}">
                <a16:creationId xmlns:a16="http://schemas.microsoft.com/office/drawing/2014/main" id="{8664D1B7-A9A4-5323-A4B8-8D3B4E22EBE4}"/>
              </a:ext>
            </a:extLst>
          </p:cNvPr>
          <p:cNvSpPr/>
          <p:nvPr/>
        </p:nvSpPr>
        <p:spPr>
          <a:xfrm>
            <a:off x="7405312" y="1722242"/>
            <a:ext cx="2987979" cy="705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Download Weather Data to a database</a:t>
            </a:r>
          </a:p>
        </p:txBody>
      </p:sp>
      <p:cxnSp>
        <p:nvCxnSpPr>
          <p:cNvPr id="32" name="Straight Arrow Connector 31">
            <a:extLst>
              <a:ext uri="{FF2B5EF4-FFF2-40B4-BE49-F238E27FC236}">
                <a16:creationId xmlns:a16="http://schemas.microsoft.com/office/drawing/2014/main" id="{9F33660C-1054-8440-C264-AF77EB3ECF31}"/>
              </a:ext>
            </a:extLst>
          </p:cNvPr>
          <p:cNvCxnSpPr>
            <a:cxnSpLocks/>
          </p:cNvCxnSpPr>
          <p:nvPr/>
        </p:nvCxnSpPr>
        <p:spPr>
          <a:xfrm flipH="1">
            <a:off x="8866201" y="844364"/>
            <a:ext cx="13851" cy="51117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88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8B3A-29F8-8CFB-4FA5-2742339DC72E}"/>
              </a:ext>
            </a:extLst>
          </p:cNvPr>
          <p:cNvSpPr>
            <a:spLocks noGrp="1"/>
          </p:cNvSpPr>
          <p:nvPr>
            <p:ph type="title"/>
          </p:nvPr>
        </p:nvSpPr>
        <p:spPr/>
        <p:txBody>
          <a:bodyPr/>
          <a:lstStyle/>
          <a:p>
            <a:r>
              <a:rPr lang="en-US" sz="2400" dirty="0"/>
              <a:t>Software Inventory</a:t>
            </a:r>
            <a:br>
              <a:rPr lang="en-US" sz="2400" dirty="0"/>
            </a:br>
            <a:r>
              <a:rPr lang="en-US" sz="2400" dirty="0"/>
              <a:t>(Screenshots</a:t>
            </a:r>
          </a:p>
        </p:txBody>
      </p:sp>
      <p:sp>
        <p:nvSpPr>
          <p:cNvPr id="9" name="Slide Number Placeholder 8">
            <a:extLst>
              <a:ext uri="{FF2B5EF4-FFF2-40B4-BE49-F238E27FC236}">
                <a16:creationId xmlns:a16="http://schemas.microsoft.com/office/drawing/2014/main" id="{B5F4342A-8CFE-F94B-FCAA-EB68E7AFBCA6}"/>
              </a:ext>
            </a:extLst>
          </p:cNvPr>
          <p:cNvSpPr>
            <a:spLocks noGrp="1"/>
          </p:cNvSpPr>
          <p:nvPr>
            <p:ph type="sldNum" sz="quarter" idx="12"/>
          </p:nvPr>
        </p:nvSpPr>
        <p:spPr/>
        <p:txBody>
          <a:bodyPr/>
          <a:lstStyle/>
          <a:p>
            <a:fld id="{DBA1B0FB-D917-4C8C-928F-313BD683BF39}" type="slidenum">
              <a:rPr lang="en-US" smtClean="0"/>
              <a:t>5</a:t>
            </a:fld>
            <a:endParaRPr lang="en-US"/>
          </a:p>
        </p:txBody>
      </p:sp>
      <p:sp>
        <p:nvSpPr>
          <p:cNvPr id="10" name="Content Placeholder 9">
            <a:extLst>
              <a:ext uri="{FF2B5EF4-FFF2-40B4-BE49-F238E27FC236}">
                <a16:creationId xmlns:a16="http://schemas.microsoft.com/office/drawing/2014/main" id="{6806F2D3-84B6-A07D-C9A9-8E55BADDDC8E}"/>
              </a:ext>
            </a:extLst>
          </p:cNvPr>
          <p:cNvSpPr>
            <a:spLocks noGrp="1"/>
          </p:cNvSpPr>
          <p:nvPr>
            <p:ph sz="quarter" idx="15"/>
          </p:nvPr>
        </p:nvSpPr>
        <p:spPr/>
        <p:txBody>
          <a:bodyPr/>
          <a:lstStyle/>
          <a:p>
            <a:r>
              <a:rPr lang="en-US" dirty="0"/>
              <a:t>Include screenshot of NOAA-SDK library installed</a:t>
            </a:r>
          </a:p>
          <a:p>
            <a:r>
              <a:rPr lang="en-US" dirty="0"/>
              <a:t>Ensure result "Successfully installed </a:t>
            </a:r>
            <a:r>
              <a:rPr lang="en-US" dirty="0" err="1"/>
              <a:t>noaa-sdk</a:t>
            </a:r>
            <a:r>
              <a:rPr lang="en-US" dirty="0"/>
              <a:t>" of pip install command is visible in your screenshot.</a:t>
            </a:r>
          </a:p>
          <a:p>
            <a:r>
              <a:rPr lang="en-US" dirty="0"/>
              <a:t>In order for Python to connect to the NOAA weather data service using cloud based application programing a library module must be installed</a:t>
            </a:r>
          </a:p>
          <a:p>
            <a:endParaRPr lang="en-US" dirty="0"/>
          </a:p>
        </p:txBody>
      </p:sp>
      <p:pic>
        <p:nvPicPr>
          <p:cNvPr id="11" name="Picture Placeholder 3">
            <a:extLst>
              <a:ext uri="{FF2B5EF4-FFF2-40B4-BE49-F238E27FC236}">
                <a16:creationId xmlns:a16="http://schemas.microsoft.com/office/drawing/2014/main" id="{1E31C315-E3DA-03C4-31C3-93C945DBDA9A}"/>
              </a:ext>
            </a:extLst>
          </p:cNvPr>
          <p:cNvPicPr>
            <a:picLocks noChangeAspect="1"/>
          </p:cNvPicPr>
          <p:nvPr/>
        </p:nvPicPr>
        <p:blipFill rotWithShape="1">
          <a:blip r:embed="rId2">
            <a:extLst>
              <a:ext uri="{28A0092B-C50C-407E-A947-70E740481C1C}">
                <a14:useLocalDpi xmlns:a14="http://schemas.microsoft.com/office/drawing/2010/main" val="0"/>
              </a:ext>
            </a:extLst>
          </a:blip>
          <a:srcRect l="-82" t="-9360" r="28920" b="55124"/>
          <a:stretch/>
        </p:blipFill>
        <p:spPr>
          <a:xfrm>
            <a:off x="1104523" y="-552261"/>
            <a:ext cx="8552508" cy="4970352"/>
          </a:xfrm>
          <a:prstGeom prst="rect">
            <a:avLst/>
          </a:prstGeom>
        </p:spPr>
      </p:pic>
    </p:spTree>
    <p:extLst>
      <p:ext uri="{BB962C8B-B14F-4D97-AF65-F5344CB8AC3E}">
        <p14:creationId xmlns:p14="http://schemas.microsoft.com/office/powerpoint/2010/main" val="2346320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sz="2400" dirty="0"/>
              <a:t>BuildWeatherDb.py Code </a:t>
            </a:r>
            <a:br>
              <a:rPr lang="en-US" sz="2400" dirty="0"/>
            </a:br>
            <a:br>
              <a:rPr lang="en-US" sz="2400" dirty="0"/>
            </a:br>
            <a:r>
              <a:rPr lang="en-US" sz="2400" dirty="0"/>
              <a:t>This is a code tracking the weather for the City I live in.</a:t>
            </a:r>
            <a:br>
              <a:rPr lang="en-US" sz="2400" dirty="0"/>
            </a:br>
            <a:r>
              <a:rPr lang="en-US" sz="2400" dirty="0"/>
              <a:t>After planning a design, the code was developed to download a set of weather observations.  The Data was stored on a local database for later use.</a:t>
            </a:r>
            <a:br>
              <a:rPr lang="en-US" sz="2400" dirty="0"/>
            </a:br>
            <a:br>
              <a:rPr lang="en-US" sz="2400" dirty="0"/>
            </a:br>
            <a:endParaRPr lang="en-US" sz="2400" dirty="0"/>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pic>
        <p:nvPicPr>
          <p:cNvPr id="8" name="Picture 7">
            <a:extLst>
              <a:ext uri="{FF2B5EF4-FFF2-40B4-BE49-F238E27FC236}">
                <a16:creationId xmlns:a16="http://schemas.microsoft.com/office/drawing/2014/main" id="{1105F5E3-B041-7EF1-F67D-6F34C66A4F47}"/>
              </a:ext>
            </a:extLst>
          </p:cNvPr>
          <p:cNvPicPr>
            <a:picLocks noGrp="1" noChangeAspect="1"/>
          </p:cNvPicPr>
          <p:nvPr/>
        </p:nvPicPr>
        <p:blipFill>
          <a:blip r:embed="rId2">
            <a:extLst>
              <a:ext uri="{28A0092B-C50C-407E-A947-70E740481C1C}">
                <a14:useLocalDpi xmlns:a14="http://schemas.microsoft.com/office/drawing/2010/main" val="0"/>
              </a:ext>
            </a:extLst>
          </a:blip>
          <a:srcRect l="14381" r="14381"/>
          <a:stretch>
            <a:fillRect/>
          </a:stretch>
        </p:blipFill>
        <p:spPr>
          <a:xfrm>
            <a:off x="2129162" y="2353303"/>
            <a:ext cx="7933676" cy="4504697"/>
          </a:xfrm>
          <a:prstGeom prst="rect">
            <a:avLst/>
          </a:prstGeom>
        </p:spPr>
      </p:pic>
    </p:spTree>
    <p:extLst>
      <p:ext uri="{BB962C8B-B14F-4D97-AF65-F5344CB8AC3E}">
        <p14:creationId xmlns:p14="http://schemas.microsoft.com/office/powerpoint/2010/main" val="374028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sz="2400" dirty="0"/>
              <a:t>This is a screen shot of the Python code executed successfully of the </a:t>
            </a:r>
            <a:r>
              <a:rPr lang="en-US" sz="2400" dirty="0" err="1"/>
              <a:t>weather.Db</a:t>
            </a:r>
            <a:r>
              <a:rPr lang="en-US" sz="2400" dirty="0"/>
              <a:t> database. The code will create a table named observations with several fields in it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pic>
        <p:nvPicPr>
          <p:cNvPr id="3" name="Picture 2">
            <a:extLst>
              <a:ext uri="{FF2B5EF4-FFF2-40B4-BE49-F238E27FC236}">
                <a16:creationId xmlns:a16="http://schemas.microsoft.com/office/drawing/2014/main" id="{AE9F8573-320F-5E55-6047-F36E9C1E4780}"/>
              </a:ext>
            </a:extLst>
          </p:cNvPr>
          <p:cNvPicPr>
            <a:picLocks noGrp="1" noChangeAspect="1"/>
          </p:cNvPicPr>
          <p:nvPr/>
        </p:nvPicPr>
        <p:blipFill>
          <a:blip r:embed="rId2">
            <a:extLst>
              <a:ext uri="{28A0092B-C50C-407E-A947-70E740481C1C}">
                <a14:useLocalDpi xmlns:a14="http://schemas.microsoft.com/office/drawing/2010/main" val="0"/>
              </a:ext>
            </a:extLst>
          </a:blip>
          <a:srcRect l="14381" r="14381"/>
          <a:stretch>
            <a:fillRect/>
          </a:stretch>
        </p:blipFill>
        <p:spPr>
          <a:xfrm>
            <a:off x="1865312" y="1548275"/>
            <a:ext cx="8083551" cy="5291937"/>
          </a:xfrm>
          <a:prstGeom prst="rect">
            <a:avLst/>
          </a:prstGeom>
        </p:spPr>
      </p:pic>
    </p:spTree>
    <p:extLst>
      <p:ext uri="{BB962C8B-B14F-4D97-AF65-F5344CB8AC3E}">
        <p14:creationId xmlns:p14="http://schemas.microsoft.com/office/powerpoint/2010/main" val="249694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F36B-E44C-9C35-96EF-6A85B5C825E7}"/>
              </a:ext>
            </a:extLst>
          </p:cNvPr>
          <p:cNvSpPr>
            <a:spLocks noGrp="1"/>
          </p:cNvSpPr>
          <p:nvPr>
            <p:ph type="title"/>
          </p:nvPr>
        </p:nvSpPr>
        <p:spPr/>
        <p:txBody>
          <a:bodyPr/>
          <a:lstStyle/>
          <a:p>
            <a:r>
              <a:rPr lang="en-US" sz="2400" dirty="0"/>
              <a:t>This slide represent the </a:t>
            </a:r>
            <a:r>
              <a:rPr lang="en-US" sz="2400" dirty="0" err="1"/>
              <a:t>buildweather.Db</a:t>
            </a:r>
            <a:r>
              <a:rPr lang="en-US" sz="2400" dirty="0"/>
              <a:t> file being created</a:t>
            </a:r>
          </a:p>
        </p:txBody>
      </p:sp>
      <p:sp>
        <p:nvSpPr>
          <p:cNvPr id="6" name="Slide Number Placeholder 5">
            <a:extLst>
              <a:ext uri="{FF2B5EF4-FFF2-40B4-BE49-F238E27FC236}">
                <a16:creationId xmlns:a16="http://schemas.microsoft.com/office/drawing/2014/main" id="{F54494E2-B860-006C-3723-B59F671E35E3}"/>
              </a:ext>
            </a:extLst>
          </p:cNvPr>
          <p:cNvSpPr>
            <a:spLocks noGrp="1"/>
          </p:cNvSpPr>
          <p:nvPr>
            <p:ph type="sldNum" sz="quarter" idx="12"/>
          </p:nvPr>
        </p:nvSpPr>
        <p:spPr/>
        <p:txBody>
          <a:bodyPr/>
          <a:lstStyle/>
          <a:p>
            <a:fld id="{DBA1B0FB-D917-4C8C-928F-313BD683BF39}" type="slidenum">
              <a:rPr lang="en-US" smtClean="0"/>
              <a:t>8</a:t>
            </a:fld>
            <a:endParaRPr lang="en-US"/>
          </a:p>
        </p:txBody>
      </p:sp>
      <p:pic>
        <p:nvPicPr>
          <p:cNvPr id="7" name="Picture Placeholder 7">
            <a:extLst>
              <a:ext uri="{FF2B5EF4-FFF2-40B4-BE49-F238E27FC236}">
                <a16:creationId xmlns:a16="http://schemas.microsoft.com/office/drawing/2014/main" id="{4E98B1EF-9FD0-6149-CEDD-71E4B7D4B3C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202" t="19574" r="10204" b="22174"/>
          <a:stretch/>
        </p:blipFill>
        <p:spPr>
          <a:xfrm>
            <a:off x="2770909" y="1977517"/>
            <a:ext cx="6379210" cy="4433453"/>
          </a:xfrm>
        </p:spPr>
      </p:pic>
    </p:spTree>
    <p:extLst>
      <p:ext uri="{BB962C8B-B14F-4D97-AF65-F5344CB8AC3E}">
        <p14:creationId xmlns:p14="http://schemas.microsoft.com/office/powerpoint/2010/main" val="3291140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0B4A-27DB-1191-3558-2DCEAF6646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0B7110-BEF9-B68A-7450-DDD34E592F14}"/>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CE89B3A5-A4F0-DD0E-FBB9-74C84A5C2FC7}"/>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D06FEB41-294F-F35B-8AE1-249FA64AD8C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6C2E6FD-A78F-5673-DF28-4516E20361D7}"/>
              </a:ext>
            </a:extLst>
          </p:cNvPr>
          <p:cNvSpPr>
            <a:spLocks noGrp="1"/>
          </p:cNvSpPr>
          <p:nvPr>
            <p:ph type="sldNum" sz="quarter" idx="12"/>
          </p:nvPr>
        </p:nvSpPr>
        <p:spPr/>
        <p:txBody>
          <a:bodyPr/>
          <a:lstStyle/>
          <a:p>
            <a:fld id="{DBA1B0FB-D917-4C8C-928F-313BD683BF39}" type="slidenum">
              <a:rPr lang="en-US" smtClean="0"/>
              <a:t>9</a:t>
            </a:fld>
            <a:endParaRPr lang="en-US"/>
          </a:p>
        </p:txBody>
      </p:sp>
      <p:pic>
        <p:nvPicPr>
          <p:cNvPr id="7" name="Picture Placeholder 7" descr="Data Points Digital background">
            <a:extLst>
              <a:ext uri="{FF2B5EF4-FFF2-40B4-BE49-F238E27FC236}">
                <a16:creationId xmlns:a16="http://schemas.microsoft.com/office/drawing/2014/main" id="{D656607E-A607-D443-52A3-B98A91DFCD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6AAAD736-16CE-7C8A-1C69-A365C75093A4}"/>
              </a:ext>
            </a:extLst>
          </p:cNvPr>
          <p:cNvSpPr txBox="1"/>
          <p:nvPr/>
        </p:nvSpPr>
        <p:spPr>
          <a:xfrm>
            <a:off x="2674925" y="694203"/>
            <a:ext cx="6160654" cy="1569660"/>
          </a:xfrm>
          <a:prstGeom prst="rect">
            <a:avLst/>
          </a:prstGeom>
          <a:noFill/>
        </p:spPr>
        <p:txBody>
          <a:bodyPr wrap="square">
            <a:spAutoFit/>
          </a:bodyPr>
          <a:lstStyle/>
          <a:p>
            <a:r>
              <a:rPr lang="en-US" sz="4800" dirty="0"/>
              <a:t>Querying the database with SQL</a:t>
            </a:r>
          </a:p>
        </p:txBody>
      </p:sp>
    </p:spTree>
    <p:extLst>
      <p:ext uri="{BB962C8B-B14F-4D97-AF65-F5344CB8AC3E}">
        <p14:creationId xmlns:p14="http://schemas.microsoft.com/office/powerpoint/2010/main" val="87133923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89</TotalTime>
  <Words>1018</Words>
  <Application>Microsoft Office PowerPoint</Application>
  <PresentationFormat>Widescreen</PresentationFormat>
  <Paragraphs>100</Paragraphs>
  <Slides>22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Gill Sans MT</vt:lpstr>
      <vt:lpstr>Söhne</vt:lpstr>
      <vt:lpstr>Walbaum Display</vt:lpstr>
      <vt:lpstr>3DFloatVTI</vt:lpstr>
      <vt:lpstr>CEIS 110 Introduction to Programing</vt:lpstr>
      <vt:lpstr>Introduction</vt:lpstr>
      <vt:lpstr>Downloading weather data</vt:lpstr>
      <vt:lpstr>Design and Library setup</vt:lpstr>
      <vt:lpstr>Software Inventory (Screenshots</vt:lpstr>
      <vt:lpstr>BuildWeatherDb.py Code   This is a code tracking the weather for the City I live in. After planning a design, the code was developed to download a set of weather observations.  The Data was stored on a local database for later use.  </vt:lpstr>
      <vt:lpstr>This is a screen shot of the Python code executed successfully of the weather.Db database. The code will create a table named observations with several fields in it</vt:lpstr>
      <vt:lpstr>This slide represent the buildweather.Db file being created</vt:lpstr>
      <vt:lpstr>PowerPoint Presentation</vt:lpstr>
      <vt:lpstr>Query to retrieve all columns and all rows</vt:lpstr>
      <vt:lpstr>Query to retrieve lowest and highest temperatures </vt:lpstr>
      <vt:lpstr>Query to retrieve all clear days </vt:lpstr>
      <vt:lpstr>PowerPoint Presentation</vt:lpstr>
      <vt:lpstr>ExtractTempHumidity.py Python code.  To record the humidity of my city.</vt:lpstr>
      <vt:lpstr>Taking weather data and charting it into Excel.</vt:lpstr>
      <vt:lpstr>Temperature and Humidity Chart (Graph).  Taking the information from Python and converting it into a line graph.</vt:lpstr>
      <vt:lpstr>PowerPoint Presentation</vt:lpstr>
      <vt:lpstr>Code and screen shot to find results of humidity  in my city using a box graph.</vt:lpstr>
      <vt:lpstr>Plot and code used to generate information for a histogram of humidity</vt:lpstr>
      <vt:lpstr>Analysis</vt:lpstr>
      <vt:lpstr>Prediction Using Data Analytics from the information that was gathered from my plots using my zip code. </vt:lpstr>
      <vt:lpstr>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CEIS 110 Introduction to Programing</dc:title>
  <dc:creator>Lakisha Snipe</dc:creator>
  <cp:lastModifiedBy>Lakisha Snipe</cp:lastModifiedBy>
  <cp:revision>1</cp:revision>
  <dcterms:created xsi:type="dcterms:W3CDTF">2023-02-25T23:42:35Z</dcterms:created>
  <dcterms:modified xsi:type="dcterms:W3CDTF">2023-02-26T01:12:06Z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